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72" r:id="rId5"/>
    <p:sldId id="273" r:id="rId6"/>
    <p:sldId id="275" r:id="rId7"/>
    <p:sldId id="264" r:id="rId8"/>
    <p:sldId id="269" r:id="rId9"/>
    <p:sldId id="262" r:id="rId10"/>
    <p:sldId id="274" r:id="rId1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A887"/>
    <a:srgbClr val="F6AB8B"/>
    <a:srgbClr val="FFF2CC"/>
    <a:srgbClr val="CC66FF"/>
    <a:srgbClr val="5B9B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138" y="4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2459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6350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2817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647730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30264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95704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95552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158613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933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043678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9003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74367-68F5-4908-B1DA-C1900EED0D07}" type="datetimeFigureOut">
              <a:rPr lang="ko-KR" altLang="en-US" smtClean="0"/>
              <a:t>2016-04-28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B04A79-1180-4257-9E37-AC4DD39B7AA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7853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03761"/>
            <a:ext cx="1700694" cy="996607"/>
          </a:xfrm>
          <a:prstGeom prst="rect">
            <a:avLst/>
          </a:prstGeom>
        </p:spPr>
      </p:pic>
      <p:sp>
        <p:nvSpPr>
          <p:cNvPr id="3" name="직사각형 2"/>
          <p:cNvSpPr/>
          <p:nvPr/>
        </p:nvSpPr>
        <p:spPr>
          <a:xfrm>
            <a:off x="2913110" y="1674674"/>
            <a:ext cx="584326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54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  </a:t>
            </a:r>
            <a:r>
              <a:rPr lang="ko-KR" altLang="en-US" sz="8000" b="1" i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낙수</a:t>
            </a:r>
            <a:r>
              <a:rPr lang="ko-KR" alt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2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효과</a:t>
            </a:r>
            <a:r>
              <a:rPr lang="en-US" altLang="ko-KR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2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</a:p>
          <a:p>
            <a:pPr algn="ctr"/>
            <a:r>
              <a:rPr lang="ko-KR" alt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분수</a:t>
            </a:r>
            <a:r>
              <a:rPr lang="ko-KR" altLang="en-US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2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 효과</a:t>
            </a:r>
            <a:r>
              <a:rPr lang="en-US" altLang="ko-KR" sz="8000" b="1" i="1" dirty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F2CC"/>
                </a:solidFill>
                <a:effectLst>
                  <a:outerShdw dist="38100" dir="2640000" algn="bl" rotWithShape="0">
                    <a:schemeClr val="accent1"/>
                  </a:outerShdw>
                </a:effectLst>
              </a:rPr>
              <a:t>?</a:t>
            </a:r>
            <a:endParaRPr lang="en-US" altLang="ko-KR" sz="8000" b="1" i="1" dirty="0">
              <a:ln w="12700">
                <a:solidFill>
                  <a:schemeClr val="accent1"/>
                </a:solidFill>
                <a:prstDash val="solid"/>
              </a:ln>
              <a:solidFill>
                <a:srgbClr val="FFF2CC"/>
              </a:solid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235565" y="4835610"/>
            <a:ext cx="7720870" cy="1608093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" name="직사각형 3"/>
          <p:cNvSpPr/>
          <p:nvPr/>
        </p:nvSpPr>
        <p:spPr>
          <a:xfrm>
            <a:off x="3454894" y="4781710"/>
            <a:ext cx="5282215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연중 제</a:t>
            </a:r>
            <a:r>
              <a:rPr lang="en-US" altLang="ko-KR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18</a:t>
            </a:r>
            <a:r>
              <a:rPr lang="ko-KR" altLang="en-US" sz="40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주일</a:t>
            </a:r>
            <a:endParaRPr lang="en-US" altLang="ko-KR" sz="4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pPr algn="ctr"/>
            <a:r>
              <a:rPr lang="en-US" altLang="ko-K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2CC"/>
                </a:solidFill>
                <a:latin typeface="Haettenschweiler" panose="020B0706040902060204" pitchFamily="34" charset="0"/>
              </a:rPr>
              <a:t>Cum</a:t>
            </a:r>
            <a:r>
              <a:rPr lang="en-US" altLang="ko-KR" sz="60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2CC"/>
                </a:solidFill>
              </a:rPr>
              <a:t> </a:t>
            </a:r>
            <a:r>
              <a:rPr lang="ko-KR" altLang="en-US" sz="6000" b="1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F2CC"/>
                </a:solidFill>
              </a:rPr>
              <a:t>말씀다지기</a:t>
            </a:r>
            <a:endParaRPr lang="en-US" altLang="ko-KR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F2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95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03761"/>
            <a:ext cx="1700694" cy="9966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68" y="0"/>
            <a:ext cx="3433664" cy="6867328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652567" y="3172609"/>
            <a:ext cx="10886865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ko-KR" altLang="en-US" sz="3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부자들에게 재산을 몰아주는 </a:t>
            </a:r>
            <a:r>
              <a:rPr lang="ko-KR" altLang="en-US" sz="3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낙수효과</a:t>
            </a:r>
            <a:r>
              <a:rPr lang="ko-KR" altLang="en-US" sz="3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와</a:t>
            </a:r>
            <a:endParaRPr lang="en-US" altLang="ko-KR" sz="3500" b="1" dirty="0" smtClean="0">
              <a:ln w="158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3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가난한 사람들에게 재산을 나누어주는 </a:t>
            </a:r>
            <a:r>
              <a:rPr lang="ko-KR" altLang="en-US" sz="35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분수효과</a:t>
            </a:r>
            <a:endParaRPr lang="en-US" altLang="ko-KR" sz="3500" b="1" dirty="0" smtClean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  <a:p>
            <a:pPr algn="ctr"/>
            <a:r>
              <a:rPr lang="ko-KR" alt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예수님</a:t>
            </a:r>
            <a:r>
              <a:rPr lang="ko-KR" altLang="en-US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의 </a:t>
            </a:r>
            <a:r>
              <a:rPr lang="ko-KR" alt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가르침</a:t>
            </a:r>
            <a:r>
              <a:rPr lang="ko-KR" altLang="en-US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에 따라 우리는 어떤</a:t>
            </a:r>
            <a:endParaRPr lang="en-US" altLang="ko-KR" sz="4500" b="1" dirty="0" smtClean="0">
              <a:ln w="158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ko-KR" altLang="en-US" sz="45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효과</a:t>
            </a:r>
            <a:r>
              <a:rPr lang="ko-KR" altLang="en-US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를 바랄 수 있을까</a:t>
            </a:r>
            <a:r>
              <a:rPr lang="en-US" altLang="ko-KR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altLang="ko-KR" sz="4500" b="1" dirty="0">
              <a:ln w="158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9363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모서리가 둥근 사각형 설명선 12"/>
          <p:cNvSpPr/>
          <p:nvPr/>
        </p:nvSpPr>
        <p:spPr>
          <a:xfrm rot="16200000">
            <a:off x="1091892" y="3264202"/>
            <a:ext cx="1266894" cy="2872181"/>
          </a:xfrm>
          <a:prstGeom prst="wedgeRoundRect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모서리가 둥근 사각형 설명선 11"/>
          <p:cNvSpPr/>
          <p:nvPr/>
        </p:nvSpPr>
        <p:spPr>
          <a:xfrm rot="16200000">
            <a:off x="1091891" y="1633441"/>
            <a:ext cx="1266894" cy="2872181"/>
          </a:xfrm>
          <a:prstGeom prst="wedgeRoundRect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직사각형 10"/>
          <p:cNvSpPr/>
          <p:nvPr/>
        </p:nvSpPr>
        <p:spPr>
          <a:xfrm>
            <a:off x="2742609" y="203761"/>
            <a:ext cx="8892664" cy="20542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03761"/>
            <a:ext cx="1700694" cy="996607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5266" y="2687970"/>
            <a:ext cx="1548880" cy="154888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9931" y="4609320"/>
            <a:ext cx="1544215" cy="1544215"/>
          </a:xfrm>
          <a:prstGeom prst="rect">
            <a:avLst/>
          </a:prstGeom>
        </p:spPr>
      </p:pic>
      <p:sp>
        <p:nvSpPr>
          <p:cNvPr id="7" name="직사각형 6"/>
          <p:cNvSpPr/>
          <p:nvPr/>
        </p:nvSpPr>
        <p:spPr>
          <a:xfrm>
            <a:off x="5967235" y="2800691"/>
            <a:ext cx="42883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6AB8B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낙수효과</a:t>
            </a:r>
            <a:endParaRPr lang="en-US" altLang="ko-KR" sz="80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6AB8B"/>
              </a:solidFill>
              <a:effectLst/>
            </a:endParaRPr>
          </a:p>
        </p:txBody>
      </p:sp>
      <p:sp>
        <p:nvSpPr>
          <p:cNvPr id="8" name="직사각형 7"/>
          <p:cNvSpPr/>
          <p:nvPr/>
        </p:nvSpPr>
        <p:spPr>
          <a:xfrm>
            <a:off x="5967234" y="4719709"/>
            <a:ext cx="4288353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80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분수효과</a:t>
            </a:r>
            <a:endParaRPr lang="en-US" altLang="ko-KR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직사각형 9"/>
          <p:cNvSpPr/>
          <p:nvPr/>
        </p:nvSpPr>
        <p:spPr>
          <a:xfrm>
            <a:off x="2742609" y="317892"/>
            <a:ext cx="7353295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ko-KR" altLang="en-US" sz="5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낙수효과</a:t>
            </a:r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와</a:t>
            </a:r>
            <a:r>
              <a:rPr lang="ko-KR" altLang="en-US" sz="54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ko-KR" alt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분수효과</a:t>
            </a:r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는</a:t>
            </a:r>
            <a:endParaRPr lang="en-US" altLang="ko-KR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ko-KR" altLang="en-US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경제용어야</a:t>
            </a:r>
            <a:r>
              <a:rPr lang="en-US" altLang="ko-KR" sz="54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  <a:endParaRPr lang="en-US" altLang="ko-KR" sz="54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14" name="직사각형 13"/>
          <p:cNvSpPr/>
          <p:nvPr/>
        </p:nvSpPr>
        <p:spPr>
          <a:xfrm>
            <a:off x="406573" y="2456484"/>
            <a:ext cx="2525483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경제는 물이 떨어지듯이 </a:t>
            </a:r>
            <a:r>
              <a:rPr lang="ko-KR" altLang="en-US" sz="25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이루어져야해</a:t>
            </a:r>
            <a:r>
              <a:rPr lang="en-US" altLang="ko-KR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en-US" altLang="ko-KR" sz="2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5" name="직사각형 14"/>
          <p:cNvSpPr/>
          <p:nvPr/>
        </p:nvSpPr>
        <p:spPr>
          <a:xfrm>
            <a:off x="406573" y="4077044"/>
            <a:ext cx="2525483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경제는 아래에서부터 </a:t>
            </a:r>
            <a:r>
              <a:rPr lang="ko-KR" altLang="en-US" sz="25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흘러넘쳐야</a:t>
            </a:r>
            <a:r>
              <a:rPr lang="ko-KR" altLang="en-US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25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하는것</a:t>
            </a:r>
            <a:r>
              <a:rPr lang="en-US" altLang="ko-KR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en-US" altLang="ko-KR" sz="2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05332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03761"/>
            <a:ext cx="1700694" cy="996607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858416" y="1632857"/>
            <a:ext cx="4833257" cy="4511396"/>
            <a:chOff x="0" y="203761"/>
            <a:chExt cx="6640288" cy="664028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3977"/>
              <a:ext cx="1660072" cy="1660072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072" y="5183977"/>
              <a:ext cx="1660072" cy="1660072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144" y="5183977"/>
              <a:ext cx="1660072" cy="1660072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216" y="5183977"/>
              <a:ext cx="1660072" cy="1660072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036" y="3523905"/>
              <a:ext cx="1660072" cy="1660072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108" y="3523905"/>
              <a:ext cx="1660072" cy="1660072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180" y="3523905"/>
              <a:ext cx="1660072" cy="1660072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072" y="1863833"/>
              <a:ext cx="1660072" cy="1660072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144" y="1863833"/>
              <a:ext cx="1660072" cy="1660072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20045" y="203761"/>
              <a:ext cx="1660072" cy="1660072"/>
            </a:xfrm>
            <a:prstGeom prst="rect">
              <a:avLst/>
            </a:prstGeom>
          </p:spPr>
        </p:pic>
      </p:grpSp>
      <p:sp>
        <p:nvSpPr>
          <p:cNvPr id="19" name="아래로 구부러진 화살표 18"/>
          <p:cNvSpPr/>
          <p:nvPr/>
        </p:nvSpPr>
        <p:spPr>
          <a:xfrm>
            <a:off x="3545633" y="459473"/>
            <a:ext cx="937726" cy="930793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5" name="아래로 구부러진 화살표 14"/>
          <p:cNvSpPr/>
          <p:nvPr/>
        </p:nvSpPr>
        <p:spPr>
          <a:xfrm>
            <a:off x="3879201" y="1632857"/>
            <a:ext cx="937726" cy="930793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아래로 구부러진 화살표 16"/>
          <p:cNvSpPr/>
          <p:nvPr/>
        </p:nvSpPr>
        <p:spPr>
          <a:xfrm>
            <a:off x="4483359" y="2760706"/>
            <a:ext cx="937726" cy="930793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0" name="모서리가 둥근 직사각형 19"/>
          <p:cNvSpPr/>
          <p:nvPr/>
        </p:nvSpPr>
        <p:spPr>
          <a:xfrm>
            <a:off x="5486399" y="157689"/>
            <a:ext cx="6560976" cy="4348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5553315" y="457503"/>
            <a:ext cx="641625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낙수효과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는 </a:t>
            </a: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물이 </a:t>
            </a:r>
            <a:r>
              <a:rPr lang="ko-KR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위에서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부터 넘쳐흐르듯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,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부유층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에게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투자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를 많이 하면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부유한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사람들이 소비를 많이 해서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저소득층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에게까지 그 </a:t>
            </a:r>
            <a:r>
              <a:rPr lang="ko-KR" altLang="en-US" sz="3200" b="1" dirty="0" smtClean="0">
                <a:ln w="6600">
                  <a:solidFill>
                    <a:schemeClr val="accent2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</a:rPr>
              <a:t>이득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이 내려온다는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논리지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쉽게 말해 부자가 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잘살아야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가난한 </a:t>
            </a: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사람도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잘살 수 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있다는 이야기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!!</a:t>
            </a:r>
            <a:endParaRPr lang="en-US" altLang="ko-K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pic>
        <p:nvPicPr>
          <p:cNvPr id="22" name="그림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630746" y="4296746"/>
            <a:ext cx="2561254" cy="2561254"/>
          </a:xfrm>
          <a:prstGeom prst="rect">
            <a:avLst/>
          </a:prstGeom>
        </p:spPr>
      </p:pic>
      <p:sp>
        <p:nvSpPr>
          <p:cNvPr id="23" name="모서리가 둥근 사각형 설명선 22"/>
          <p:cNvSpPr/>
          <p:nvPr/>
        </p:nvSpPr>
        <p:spPr>
          <a:xfrm rot="16200000">
            <a:off x="7702633" y="3584813"/>
            <a:ext cx="1266894" cy="2872181"/>
          </a:xfrm>
          <a:prstGeom prst="wedgeRoundRect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직사각형 23"/>
          <p:cNvSpPr/>
          <p:nvPr/>
        </p:nvSpPr>
        <p:spPr>
          <a:xfrm>
            <a:off x="7021966" y="4693238"/>
            <a:ext cx="252548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그럴싸한데</a:t>
            </a:r>
            <a:r>
              <a:rPr lang="en-US" altLang="ko-KR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?</a:t>
            </a:r>
            <a:endParaRPr lang="en-US" altLang="ko-KR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5144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5486399" y="157689"/>
            <a:ext cx="6560976" cy="434899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사각형 설명선 21"/>
          <p:cNvSpPr/>
          <p:nvPr/>
        </p:nvSpPr>
        <p:spPr>
          <a:xfrm rot="16200000">
            <a:off x="7702633" y="3584813"/>
            <a:ext cx="1266894" cy="2872181"/>
          </a:xfrm>
          <a:prstGeom prst="wedgeRoundRect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03761"/>
            <a:ext cx="1700694" cy="996607"/>
          </a:xfrm>
          <a:prstGeom prst="rect">
            <a:avLst/>
          </a:prstGeom>
        </p:spPr>
      </p:pic>
      <p:grpSp>
        <p:nvGrpSpPr>
          <p:cNvPr id="16" name="그룹 15"/>
          <p:cNvGrpSpPr/>
          <p:nvPr/>
        </p:nvGrpSpPr>
        <p:grpSpPr>
          <a:xfrm>
            <a:off x="858416" y="1632857"/>
            <a:ext cx="4833257" cy="4511396"/>
            <a:chOff x="0" y="203761"/>
            <a:chExt cx="6640288" cy="6640288"/>
          </a:xfrm>
        </p:grpSpPr>
        <p:pic>
          <p:nvPicPr>
            <p:cNvPr id="4" name="그림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5183977"/>
              <a:ext cx="1660072" cy="1660072"/>
            </a:xfrm>
            <a:prstGeom prst="rect">
              <a:avLst/>
            </a:prstGeom>
          </p:spPr>
        </p:pic>
        <p:pic>
          <p:nvPicPr>
            <p:cNvPr id="5" name="그림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072" y="5183977"/>
              <a:ext cx="1660072" cy="1660072"/>
            </a:xfrm>
            <a:prstGeom prst="rect">
              <a:avLst/>
            </a:prstGeom>
          </p:spPr>
        </p:pic>
        <p:pic>
          <p:nvPicPr>
            <p:cNvPr id="6" name="그림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144" y="5183977"/>
              <a:ext cx="1660072" cy="1660072"/>
            </a:xfrm>
            <a:prstGeom prst="rect">
              <a:avLst/>
            </a:prstGeom>
          </p:spPr>
        </p:pic>
        <p:pic>
          <p:nvPicPr>
            <p:cNvPr id="7" name="그림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80216" y="5183977"/>
              <a:ext cx="1660072" cy="1660072"/>
            </a:xfrm>
            <a:prstGeom prst="rect">
              <a:avLst/>
            </a:prstGeom>
          </p:spPr>
        </p:pic>
        <p:pic>
          <p:nvPicPr>
            <p:cNvPr id="8" name="그림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0036" y="3523905"/>
              <a:ext cx="1660072" cy="1660072"/>
            </a:xfrm>
            <a:prstGeom prst="rect">
              <a:avLst/>
            </a:prstGeom>
          </p:spPr>
        </p:pic>
        <p:pic>
          <p:nvPicPr>
            <p:cNvPr id="9" name="그림 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90108" y="3523905"/>
              <a:ext cx="1660072" cy="1660072"/>
            </a:xfrm>
            <a:prstGeom prst="rect">
              <a:avLst/>
            </a:prstGeom>
          </p:spPr>
        </p:pic>
        <p:pic>
          <p:nvPicPr>
            <p:cNvPr id="10" name="그림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150180" y="3523905"/>
              <a:ext cx="1660072" cy="1660072"/>
            </a:xfrm>
            <a:prstGeom prst="rect">
              <a:avLst/>
            </a:prstGeom>
          </p:spPr>
        </p:pic>
        <p:pic>
          <p:nvPicPr>
            <p:cNvPr id="12" name="그림 11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0072" y="1863833"/>
              <a:ext cx="1660072" cy="1660072"/>
            </a:xfrm>
            <a:prstGeom prst="rect">
              <a:avLst/>
            </a:prstGeom>
          </p:spPr>
        </p:pic>
        <p:pic>
          <p:nvPicPr>
            <p:cNvPr id="13" name="그림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20144" y="1863833"/>
              <a:ext cx="1660072" cy="1660072"/>
            </a:xfrm>
            <a:prstGeom prst="rect">
              <a:avLst/>
            </a:prstGeom>
          </p:spPr>
        </p:pic>
        <p:pic>
          <p:nvPicPr>
            <p:cNvPr id="14" name="그림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0687" y="203761"/>
              <a:ext cx="5178913" cy="1660072"/>
            </a:xfrm>
            <a:prstGeom prst="rect">
              <a:avLst/>
            </a:prstGeom>
          </p:spPr>
        </p:pic>
      </p:grpSp>
      <p:sp>
        <p:nvSpPr>
          <p:cNvPr id="19" name="아래로 구부러진 화살표 18"/>
          <p:cNvSpPr/>
          <p:nvPr/>
        </p:nvSpPr>
        <p:spPr>
          <a:xfrm>
            <a:off x="3653882" y="702064"/>
            <a:ext cx="1459510" cy="922432"/>
          </a:xfrm>
          <a:prstGeom prst="curved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21" name="직사각형 20"/>
          <p:cNvSpPr/>
          <p:nvPr/>
        </p:nvSpPr>
        <p:spPr>
          <a:xfrm>
            <a:off x="5553315" y="457503"/>
            <a:ext cx="641625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그러나 낙수효과의 </a:t>
            </a:r>
            <a:r>
              <a:rPr lang="ko-KR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위험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은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부유한 사람들이 부를 </a:t>
            </a:r>
            <a:r>
              <a:rPr lang="ko-KR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</a:rPr>
              <a:t>독점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할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우려가 있다는 거야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부유한 사람들이 소비를 하지 않고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자신들만 이득을 가지려고 욕심을 부리면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 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가난한 사람들은 더 가난해지겠지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?</a:t>
            </a:r>
          </a:p>
          <a:p>
            <a:pPr algn="just"/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#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대기업 밀어주기 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#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민영화</a:t>
            </a:r>
            <a:endParaRPr lang="en-US" altLang="ko-K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동녘B" panose="02030600000101010101" pitchFamily="18" charset="-127"/>
              <a:ea typeface="HY동녘B" panose="02030600000101010101" pitchFamily="18" charset="-127"/>
            </a:endParaRPr>
          </a:p>
        </p:txBody>
      </p:sp>
      <p:pic>
        <p:nvPicPr>
          <p:cNvPr id="11" name="그림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20152" y="4387456"/>
            <a:ext cx="2671848" cy="2470544"/>
          </a:xfrm>
          <a:prstGeom prst="rect">
            <a:avLst/>
          </a:prstGeom>
        </p:spPr>
      </p:pic>
      <p:sp>
        <p:nvSpPr>
          <p:cNvPr id="23" name="직사각형 22"/>
          <p:cNvSpPr/>
          <p:nvPr/>
        </p:nvSpPr>
        <p:spPr>
          <a:xfrm>
            <a:off x="7073338" y="4416239"/>
            <a:ext cx="252548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속았어 </a:t>
            </a:r>
            <a:r>
              <a:rPr lang="ko-KR" altLang="en-US" sz="36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ㅠ</a:t>
            </a:r>
            <a:endParaRPr lang="en-US" altLang="ko-KR" sz="3600" b="1" cap="none" spc="0" dirty="0" smtClean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pPr algn="just"/>
            <a:r>
              <a:rPr lang="ko-KR" alt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속았어 </a:t>
            </a:r>
            <a:r>
              <a:rPr lang="ko-KR" alt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ㅠ</a:t>
            </a:r>
            <a:endParaRPr lang="en-US" altLang="ko-KR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24" name="&quot;없음&quot; 기호 23"/>
          <p:cNvSpPr/>
          <p:nvPr/>
        </p:nvSpPr>
        <p:spPr>
          <a:xfrm>
            <a:off x="3653882" y="347499"/>
            <a:ext cx="1043646" cy="949757"/>
          </a:xfrm>
          <a:prstGeom prst="noSmoking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335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모서리가 둥근 직사각형 19"/>
          <p:cNvSpPr/>
          <p:nvPr/>
        </p:nvSpPr>
        <p:spPr>
          <a:xfrm>
            <a:off x="5486399" y="157689"/>
            <a:ext cx="6560976" cy="43489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모서리가 둥근 사각형 설명선 21"/>
          <p:cNvSpPr/>
          <p:nvPr/>
        </p:nvSpPr>
        <p:spPr>
          <a:xfrm rot="16200000">
            <a:off x="7368566" y="3212089"/>
            <a:ext cx="1228239" cy="3578975"/>
          </a:xfrm>
          <a:prstGeom prst="wedgeRoundRect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03761"/>
            <a:ext cx="1700694" cy="996607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5553315" y="457503"/>
            <a:ext cx="6416254" cy="403187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그래서 나온 이론이 </a:t>
            </a:r>
            <a:r>
              <a:rPr lang="ko-KR" alt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분수효과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야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!</a:t>
            </a:r>
          </a:p>
          <a:p>
            <a:pPr algn="just"/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분수가 아래에서부터 솟아오르듯</a:t>
            </a:r>
            <a:endParaRPr lang="en-US" altLang="ko-KR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  <a:p>
            <a:pPr algn="just"/>
            <a:r>
              <a:rPr lang="ko-KR" alt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저소득층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에 대한 </a:t>
            </a:r>
            <a:r>
              <a:rPr lang="ko-KR" alt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지원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을 늘리면 </a:t>
            </a:r>
            <a:r>
              <a:rPr lang="ko-KR" alt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소비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가 </a:t>
            </a:r>
            <a:r>
              <a:rPr lang="ko-KR" alt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증가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해서 기업들에게도 이득을 가져다 주고 </a:t>
            </a:r>
            <a:r>
              <a:rPr lang="ko-KR" alt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경제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도 </a:t>
            </a:r>
            <a:r>
              <a:rPr lang="ko-KR" altLang="en-US" sz="3200" b="1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활성화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된다는 거지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 </a:t>
            </a:r>
          </a:p>
          <a:p>
            <a:pPr algn="just"/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#</a:t>
            </a:r>
            <a:r>
              <a:rPr lang="ko-KR" altLang="en-US" sz="3200" b="1" dirty="0" err="1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빅맥지수</a:t>
            </a: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 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#</a:t>
            </a: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무상복지 </a:t>
            </a:r>
            <a:r>
              <a:rPr lang="en-US" altLang="ko-KR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#</a:t>
            </a:r>
            <a:r>
              <a:rPr lang="ko-KR" altLang="en-US" sz="32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HY동녘B" panose="02030600000101010101" pitchFamily="18" charset="-127"/>
                <a:ea typeface="HY동녘B" panose="02030600000101010101" pitchFamily="18" charset="-127"/>
              </a:rPr>
              <a:t>최저임금</a:t>
            </a:r>
            <a:endParaRPr lang="en-US" altLang="ko-KR" sz="32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HY동녘B" panose="02030600000101010101" pitchFamily="18" charset="-127"/>
              <a:ea typeface="HY동녘B" panose="02030600000101010101" pitchFamily="18" charset="-127"/>
            </a:endParaRPr>
          </a:p>
          <a:p>
            <a:pPr algn="just"/>
            <a:endParaRPr lang="en-US" altLang="ko-KR" sz="3200" b="1" dirty="0" smtClean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23" name="직사각형 22"/>
          <p:cNvSpPr/>
          <p:nvPr/>
        </p:nvSpPr>
        <p:spPr>
          <a:xfrm>
            <a:off x="6317558" y="4415365"/>
            <a:ext cx="3215993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36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알바가</a:t>
            </a:r>
            <a:r>
              <a:rPr lang="ko-KR" altLang="en-US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살아야 나라가 산다</a:t>
            </a:r>
            <a:r>
              <a:rPr lang="en-US" altLang="ko-KR" sz="3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en-US" altLang="ko-KR" sz="3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5" name="그림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1" y="1268964"/>
            <a:ext cx="5871083" cy="5385747"/>
          </a:xfrm>
          <a:prstGeom prst="rect">
            <a:avLst/>
          </a:prstGeom>
        </p:spPr>
      </p:pic>
      <p:pic>
        <p:nvPicPr>
          <p:cNvPr id="17" name="그림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030" y="3996933"/>
            <a:ext cx="5828098" cy="2861067"/>
          </a:xfrm>
          <a:prstGeom prst="rect">
            <a:avLst/>
          </a:prstGeom>
        </p:spPr>
      </p:pic>
      <p:sp>
        <p:nvSpPr>
          <p:cNvPr id="18" name="직사각형 17"/>
          <p:cNvSpPr/>
          <p:nvPr/>
        </p:nvSpPr>
        <p:spPr>
          <a:xfrm>
            <a:off x="9647862" y="6454656"/>
            <a:ext cx="2226893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ko-KR" alt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출처</a:t>
            </a:r>
            <a:r>
              <a:rPr lang="en-US" altLang="ko-KR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: </a:t>
            </a:r>
            <a:r>
              <a:rPr lang="ko-KR" altLang="en-US" sz="20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알바몬</a:t>
            </a:r>
            <a:r>
              <a:rPr lang="ko-KR" altLang="en-US" sz="20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광고</a:t>
            </a:r>
            <a:endParaRPr lang="en-US" altLang="ko-KR" sz="20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7071266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2" b="8269"/>
          <a:stretch/>
        </p:blipFill>
        <p:spPr>
          <a:xfrm>
            <a:off x="29619" y="1456081"/>
            <a:ext cx="5777423" cy="3825551"/>
          </a:xfrm>
          <a:prstGeom prst="rect">
            <a:avLst/>
          </a:prstGeom>
          <a:effectLst>
            <a:softEdge rad="266700"/>
          </a:effectLst>
        </p:spPr>
      </p:pic>
      <p:sp>
        <p:nvSpPr>
          <p:cNvPr id="20" name="모서리가 둥근 직사각형 19"/>
          <p:cNvSpPr/>
          <p:nvPr/>
        </p:nvSpPr>
        <p:spPr>
          <a:xfrm>
            <a:off x="5486399" y="157689"/>
            <a:ext cx="6560976" cy="434899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03761"/>
            <a:ext cx="1700694" cy="996607"/>
          </a:xfrm>
          <a:prstGeom prst="rect">
            <a:avLst/>
          </a:prstGeom>
        </p:spPr>
      </p:pic>
      <p:sp>
        <p:nvSpPr>
          <p:cNvPr id="21" name="직사각형 20"/>
          <p:cNvSpPr/>
          <p:nvPr/>
        </p:nvSpPr>
        <p:spPr>
          <a:xfrm>
            <a:off x="5553315" y="457503"/>
            <a:ext cx="6416254" cy="35394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1914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년 포드자동차의 포드아저씨는 직원들의 월급을 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2</a:t>
            </a:r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배나 올렸어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.</a:t>
            </a:r>
          </a:p>
          <a:p>
            <a:pPr algn="just"/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</a:rPr>
              <a:t>노동자들이 월급을 많이 받아야 자동차를 많이 살 수 있고 기업도 성장한다는 이유 때문이었지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</a:rPr>
              <a:t>.</a:t>
            </a:r>
          </a:p>
          <a:p>
            <a:pPr algn="just"/>
            <a:r>
              <a:rPr lang="ko-KR" altLang="en-US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</a:rPr>
              <a:t>이처럼 임금인상과 사회복지는 분수효과를 기대한 정책들이지</a:t>
            </a:r>
            <a:r>
              <a:rPr lang="en-US" altLang="ko-KR" sz="3200" b="1" dirty="0" smtClean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n-ea"/>
              </a:rPr>
              <a:t>.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870" t="-2153" r="2870" b="53332"/>
          <a:stretch/>
        </p:blipFill>
        <p:spPr>
          <a:xfrm>
            <a:off x="8951458" y="4296747"/>
            <a:ext cx="2925540" cy="2539185"/>
          </a:xfrm>
          <a:prstGeom prst="rect">
            <a:avLst/>
          </a:prstGeom>
        </p:spPr>
      </p:pic>
      <p:sp>
        <p:nvSpPr>
          <p:cNvPr id="22" name="모서리가 둥근 사각형 설명선 21"/>
          <p:cNvSpPr/>
          <p:nvPr/>
        </p:nvSpPr>
        <p:spPr>
          <a:xfrm rot="5400000" flipV="1">
            <a:off x="5240169" y="2690877"/>
            <a:ext cx="2192567" cy="5181512"/>
          </a:xfrm>
          <a:prstGeom prst="wedgeRoundRect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945318" y="4325510"/>
            <a:ext cx="4722821" cy="201593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우리나라는 최저임금으로 </a:t>
            </a:r>
            <a:r>
              <a:rPr lang="en-US" altLang="ko-KR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</a:t>
            </a:r>
            <a:r>
              <a:rPr lang="ko-KR" altLang="en-US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시간을 일해야 </a:t>
            </a:r>
            <a:r>
              <a:rPr lang="ko-KR" altLang="en-US" sz="25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빅맥</a:t>
            </a:r>
            <a:r>
              <a:rPr lang="ko-KR" altLang="en-US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en-US" altLang="ko-KR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1.3</a:t>
            </a:r>
            <a:r>
              <a:rPr lang="ko-KR" altLang="en-US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개를 사먹을 수 있어</a:t>
            </a:r>
            <a:r>
              <a:rPr lang="en-US" altLang="ko-KR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ko-KR" altLang="en-US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반면에 노르웨이는 </a:t>
            </a:r>
            <a:r>
              <a:rPr lang="en-US" altLang="ko-KR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3.5</a:t>
            </a:r>
            <a:r>
              <a:rPr lang="ko-KR" altLang="en-US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개 영국은 </a:t>
            </a:r>
            <a:r>
              <a:rPr lang="en-US" altLang="ko-KR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2.6</a:t>
            </a:r>
            <a:r>
              <a:rPr lang="ko-KR" altLang="en-US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개를 사먹을 수 있다네 </a:t>
            </a:r>
            <a:r>
              <a:rPr lang="ko-KR" altLang="en-US" sz="25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ㅠㅠ</a:t>
            </a:r>
            <a:endParaRPr lang="en-US" altLang="ko-KR" sz="2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763775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2742609" y="203761"/>
            <a:ext cx="8892664" cy="20542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03761"/>
            <a:ext cx="1700694" cy="9966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571"/>
            <a:ext cx="4761576" cy="4245429"/>
          </a:xfrm>
          <a:prstGeom prst="rect">
            <a:avLst/>
          </a:prstGeom>
        </p:spPr>
      </p:pic>
      <p:sp>
        <p:nvSpPr>
          <p:cNvPr id="9" name="모서리가 둥근 사각형 설명선 8"/>
          <p:cNvSpPr/>
          <p:nvPr/>
        </p:nvSpPr>
        <p:spPr>
          <a:xfrm rot="16200000" flipH="1" flipV="1">
            <a:off x="6833779" y="293025"/>
            <a:ext cx="2705881" cy="7344974"/>
          </a:xfrm>
          <a:prstGeom prst="wedgeRoundRect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직사각형 9"/>
          <p:cNvSpPr/>
          <p:nvPr/>
        </p:nvSpPr>
        <p:spPr>
          <a:xfrm>
            <a:off x="4761576" y="2900020"/>
            <a:ext cx="6873697" cy="20928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3500" b="1" cap="none" spc="-15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새로운 형태의 가난을</a:t>
            </a:r>
            <a:r>
              <a:rPr lang="en-US" altLang="ko-KR" sz="3500" b="1" spc="-15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3500" b="1" spc="-15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만들어내고</a:t>
            </a:r>
            <a:r>
              <a:rPr lang="en-US" altLang="ko-KR" sz="3500" b="1" spc="-15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, </a:t>
            </a:r>
            <a:r>
              <a:rPr lang="ko-KR" altLang="en-US" sz="3500" b="1" spc="-15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노동자들을</a:t>
            </a:r>
            <a:r>
              <a:rPr lang="en-US" altLang="ko-KR" sz="3500" b="1" spc="-15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3500" b="1" cap="none" spc="-15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소외시키는 비인간적인 </a:t>
            </a:r>
            <a:r>
              <a:rPr lang="ko-KR" altLang="en-US" sz="3500" b="1" spc="-15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경제 모델을 거부해야</a:t>
            </a:r>
            <a:r>
              <a:rPr lang="en-US" altLang="ko-KR" sz="3500" b="1" spc="-15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3500" b="1" spc="-15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합</a:t>
            </a:r>
            <a:r>
              <a:rPr lang="ko-KR" altLang="en-US" sz="3500" b="1" cap="none" spc="-15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니다</a:t>
            </a:r>
            <a:r>
              <a:rPr lang="en-US" altLang="ko-KR" sz="3500" b="1" cap="none" spc="-15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</a:p>
          <a:p>
            <a:pPr algn="just"/>
            <a:r>
              <a:rPr lang="en-US" altLang="ko-KR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ko-KR" altLang="en-US" sz="2500" b="1" cap="none" spc="0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성모승천대축일</a:t>
            </a:r>
            <a:r>
              <a:rPr lang="ko-KR" altLang="en-US" sz="25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강론 중</a:t>
            </a:r>
            <a:endParaRPr lang="en-US" altLang="ko-KR" sz="25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1" name="직사각형 10"/>
          <p:cNvSpPr/>
          <p:nvPr/>
        </p:nvSpPr>
        <p:spPr>
          <a:xfrm>
            <a:off x="2742609" y="203761"/>
            <a:ext cx="91165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ko-KR" altLang="en-US" sz="4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교황님께서는 가난하고 소외된 이들을</a:t>
            </a:r>
            <a:endParaRPr lang="en-US" altLang="ko-KR" sz="4000" b="1" cap="none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ko-KR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위한 경제논리를 </a:t>
            </a:r>
            <a:r>
              <a:rPr lang="ko-KR" altLang="en-US" sz="4000" b="1" dirty="0" err="1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택해야한다는</a:t>
            </a:r>
            <a:r>
              <a:rPr lang="en-US" altLang="ko-K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</a:t>
            </a:r>
            <a:r>
              <a:rPr lang="ko-KR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교회의 </a:t>
            </a:r>
            <a:endParaRPr lang="en-US" altLang="ko-KR" sz="4000" b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ko-KR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가르침을 말씀하셨어</a:t>
            </a:r>
            <a:r>
              <a:rPr lang="en-US" altLang="ko-KR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altLang="ko-KR" sz="40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22170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모서리가 둥근 직사각형 11"/>
          <p:cNvSpPr/>
          <p:nvPr/>
        </p:nvSpPr>
        <p:spPr>
          <a:xfrm>
            <a:off x="2742609" y="203761"/>
            <a:ext cx="8892664" cy="205424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모서리가 둥근 사각형 설명선 10"/>
          <p:cNvSpPr/>
          <p:nvPr/>
        </p:nvSpPr>
        <p:spPr>
          <a:xfrm rot="16200000" flipH="1" flipV="1">
            <a:off x="6833779" y="293025"/>
            <a:ext cx="2705881" cy="7344974"/>
          </a:xfrm>
          <a:prstGeom prst="wedgeRoundRectCallou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03761"/>
            <a:ext cx="1700694" cy="99660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12571"/>
            <a:ext cx="4761576" cy="4245429"/>
          </a:xfrm>
          <a:prstGeom prst="rect">
            <a:avLst/>
          </a:prstGeom>
        </p:spPr>
      </p:pic>
      <p:sp>
        <p:nvSpPr>
          <p:cNvPr id="10" name="직사각형 9"/>
          <p:cNvSpPr/>
          <p:nvPr/>
        </p:nvSpPr>
        <p:spPr>
          <a:xfrm>
            <a:off x="4761576" y="2900020"/>
            <a:ext cx="6873697" cy="213904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3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낙수효과는 경제권을 </a:t>
            </a:r>
            <a:r>
              <a:rPr lang="ko-KR" altLang="en-US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쥐고 있는 </a:t>
            </a:r>
            <a:r>
              <a:rPr lang="ko-KR" altLang="en-US" sz="3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이들의 </a:t>
            </a:r>
            <a:r>
              <a:rPr lang="ko-KR" altLang="en-US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선의와</a:t>
            </a:r>
            <a:r>
              <a:rPr lang="en-US" altLang="ko-KR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지배적 경제제도를</a:t>
            </a:r>
            <a:r>
              <a:rPr lang="en-US" altLang="ko-KR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무턱대고 </a:t>
            </a:r>
            <a:r>
              <a:rPr lang="ko-KR" altLang="en-US" sz="3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순진하게 </a:t>
            </a:r>
            <a:r>
              <a:rPr lang="ko-KR" altLang="en-US" sz="35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믿는 것입니다</a:t>
            </a:r>
            <a:r>
              <a:rPr lang="en-US" altLang="ko-KR" sz="3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</a:p>
          <a:p>
            <a:pPr algn="just"/>
            <a:r>
              <a:rPr lang="en-US" altLang="ko-KR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-</a:t>
            </a:r>
            <a:r>
              <a:rPr lang="ko-KR" altLang="en-US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복음의 기쁨 </a:t>
            </a:r>
            <a:r>
              <a:rPr lang="en-US" altLang="ko-KR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54</a:t>
            </a:r>
            <a:r>
              <a:rPr lang="ko-KR" altLang="en-US" sz="25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항 참조</a:t>
            </a:r>
            <a:endParaRPr lang="en-US" altLang="ko-KR" sz="25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직사각형 6"/>
          <p:cNvSpPr/>
          <p:nvPr/>
        </p:nvSpPr>
        <p:spPr>
          <a:xfrm>
            <a:off x="2774236" y="202249"/>
            <a:ext cx="8422498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just"/>
            <a:r>
              <a:rPr lang="ko-KR" altLang="en-US" sz="4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그리고 낙수효과는 교회의 가르침에</a:t>
            </a:r>
            <a:endParaRPr lang="en-US" altLang="ko-KR" sz="4000" b="1" cap="none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ko-KR" altLang="en-US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어울리지 않는 경제논리라는 것</a:t>
            </a:r>
            <a:r>
              <a:rPr lang="ko-KR" altLang="en-US" sz="4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도</a:t>
            </a:r>
            <a:endParaRPr lang="en-US" altLang="ko-KR" sz="4000" b="1" cap="none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just"/>
            <a:r>
              <a:rPr lang="ko-KR" altLang="en-US" sz="4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말씀하셨어</a:t>
            </a:r>
            <a:r>
              <a:rPr lang="en-US" altLang="ko-KR" sz="4000" b="1" cap="none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.</a:t>
            </a:r>
            <a:endParaRPr lang="en-US" altLang="ko-KR" sz="4000" b="1" cap="none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7527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그림 5"/>
          <p:cNvPicPr>
            <a:picLocks noChangeAspect="1"/>
          </p:cNvPicPr>
          <p:nvPr/>
        </p:nvPicPr>
        <p:blipFill>
          <a:blip r:embed="rId2">
            <a:lum bright="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168" y="0"/>
            <a:ext cx="3433664" cy="6867328"/>
          </a:xfrm>
          <a:prstGeom prst="rect">
            <a:avLst/>
          </a:prstGeom>
        </p:spPr>
      </p:pic>
      <p:pic>
        <p:nvPicPr>
          <p:cNvPr id="2" name="그림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8" y="203761"/>
            <a:ext cx="1700694" cy="996607"/>
          </a:xfrm>
          <a:prstGeom prst="rect">
            <a:avLst/>
          </a:prstGeom>
        </p:spPr>
      </p:pic>
      <p:sp>
        <p:nvSpPr>
          <p:cNvPr id="5" name="직사각형 4"/>
          <p:cNvSpPr/>
          <p:nvPr/>
        </p:nvSpPr>
        <p:spPr>
          <a:xfrm>
            <a:off x="652567" y="3172609"/>
            <a:ext cx="10886865" cy="286232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just"/>
            <a:r>
              <a:rPr lang="ko-KR" altLang="en-US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오늘 복음에서 예수님께서는</a:t>
            </a:r>
            <a:r>
              <a:rPr lang="en-US" altLang="ko-KR" sz="4500" b="1" dirty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베풀지 못하고 재산을 모으기만 했던</a:t>
            </a:r>
            <a:r>
              <a:rPr lang="en-US" altLang="ko-KR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ko-KR" altLang="en-US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어리석은 부자</a:t>
            </a:r>
            <a:r>
              <a:rPr lang="ko-KR" altLang="en-US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의 비유를 들려주셨어</a:t>
            </a:r>
            <a:r>
              <a:rPr lang="en-US" altLang="ko-KR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 </a:t>
            </a:r>
            <a:r>
              <a:rPr lang="ko-KR" altLang="en-US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그리고 우리에게 </a:t>
            </a:r>
            <a:r>
              <a:rPr lang="ko-KR" altLang="en-US" sz="45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탐욕</a:t>
            </a:r>
            <a:r>
              <a:rPr lang="ko-KR" altLang="en-US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을 버리라고 가르쳐 주셨지</a:t>
            </a:r>
            <a:r>
              <a:rPr lang="en-US" altLang="ko-KR" sz="4500" b="1" dirty="0" smtClean="0">
                <a:ln w="15875">
                  <a:solidFill>
                    <a:schemeClr val="tx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.</a:t>
            </a:r>
            <a:endParaRPr lang="en-US" altLang="ko-KR" sz="4500" b="1" dirty="0">
              <a:ln w="15875">
                <a:solidFill>
                  <a:schemeClr val="tx1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58516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284</Words>
  <Application>Microsoft Office PowerPoint</Application>
  <PresentationFormat>와이드스크린</PresentationFormat>
  <Paragraphs>43</Paragraphs>
  <Slides>10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5" baseType="lpstr">
      <vt:lpstr>HY동녘B</vt:lpstr>
      <vt:lpstr>맑은 고딕</vt:lpstr>
      <vt:lpstr>Arial</vt:lpstr>
      <vt:lpstr>Haettenschweiler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woo-hak jung</dc:creator>
  <cp:lastModifiedBy>woo-hak jung</cp:lastModifiedBy>
  <cp:revision>36</cp:revision>
  <dcterms:created xsi:type="dcterms:W3CDTF">2016-04-26T10:09:42Z</dcterms:created>
  <dcterms:modified xsi:type="dcterms:W3CDTF">2016-04-28T15:46:59Z</dcterms:modified>
</cp:coreProperties>
</file>